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sldIdLst>
    <p:sldId id="256" r:id="rId4"/>
    <p:sldId id="257" r:id="rId6"/>
    <p:sldId id="287" r:id="rId7"/>
    <p:sldId id="288" r:id="rId8"/>
    <p:sldId id="289" r:id="rId9"/>
    <p:sldId id="291" r:id="rId10"/>
    <p:sldId id="290" r:id="rId11"/>
    <p:sldId id="261" r:id="rId12"/>
    <p:sldId id="292" r:id="rId13"/>
    <p:sldId id="281" r:id="rId14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EB Garamond" panose="02000502000000000000" charset="0"/>
      <p:regular r:id="rId24"/>
    </p:embeddedFont>
    <p:embeddedFont>
      <p:font typeface="等线" panose="02010600030101010101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900D0D"/>
    <a:srgbClr val="E4E3E3"/>
    <a:srgbClr val="797A7E"/>
    <a:srgbClr val="C26565"/>
    <a:srgbClr val="D1D1D1"/>
    <a:srgbClr val="A6A6A6"/>
    <a:srgbClr val="6E6D6D"/>
    <a:srgbClr val="222831"/>
    <a:srgbClr val="D8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318" autoAdjust="0"/>
  </p:normalViewPr>
  <p:slideViewPr>
    <p:cSldViewPr snapToGrid="0">
      <p:cViewPr varScale="1">
        <p:scale>
          <a:sx n="129" d="100"/>
          <a:sy n="129" d="100"/>
        </p:scale>
        <p:origin x="597" y="69"/>
      </p:cViewPr>
      <p:guideLst>
        <p:guide orient="horz" pos="216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43739-DA29-4129-9908-A017701B4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涉及到两篇论文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之后再介绍一下自己现在的研究情况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413731"/>
            <a:ext cx="3419343" cy="95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 hasCustomPrompt="1"/>
          </p:nvPr>
        </p:nvSpPr>
        <p:spPr>
          <a:xfrm>
            <a:off x="1119048" y="2471860"/>
            <a:ext cx="9953897" cy="95714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pPr algn="ctr" defTabSz="1097280">
              <a:lnSpc>
                <a:spcPct val="150000"/>
              </a:lnSpc>
            </a:pPr>
            <a:r>
              <a:rPr lang="zh-CN" altLang="en-US" sz="4400" b="1" spc="360" dirty="0">
                <a:solidFill>
                  <a:srgbClr val="222831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rPr>
              <a:t>中 文 正 文 标 题</a:t>
            </a:r>
            <a:endParaRPr lang="zh-CN" altLang="en-US" sz="4400" b="1" spc="360" dirty="0">
              <a:solidFill>
                <a:srgbClr val="222831"/>
              </a:solidFill>
              <a:latin typeface="+mj-lt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1119051" y="3462566"/>
            <a:ext cx="9953897" cy="4660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English Title</a:t>
            </a:r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7712015" y="4730759"/>
            <a:ext cx="3360930" cy="4660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26484" y="6228663"/>
            <a:ext cx="565974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210"/>
            <a:ext cx="6927130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7872551" y="1329210"/>
            <a:ext cx="3826112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18140" y="6211214"/>
            <a:ext cx="1011407" cy="365125"/>
          </a:xfrm>
        </p:spPr>
        <p:txBody>
          <a:bodyPr/>
          <a:lstStyle/>
          <a:p>
            <a:fld id="{047EEDB1-0D49-48BB-9CD4-74A59A4488B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374873" y="6237284"/>
            <a:ext cx="512593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7"/>
          <p:cNvSpPr>
            <a:spLocks noGrp="1"/>
          </p:cNvSpPr>
          <p:nvPr>
            <p:ph sz="quarter" idx="13"/>
          </p:nvPr>
        </p:nvSpPr>
        <p:spPr>
          <a:xfrm>
            <a:off x="813754" y="1312704"/>
            <a:ext cx="10764211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413731"/>
            <a:ext cx="3419343" cy="95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5"/>
          <p:cNvSpPr>
            <a:spLocks noGrp="1"/>
          </p:cNvSpPr>
          <p:nvPr>
            <p:ph type="title" hasCustomPrompt="1"/>
          </p:nvPr>
        </p:nvSpPr>
        <p:spPr>
          <a:xfrm>
            <a:off x="1119051" y="2336200"/>
            <a:ext cx="9953897" cy="1092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algn="ctr" defTabSz="1097280">
              <a:lnSpc>
                <a:spcPct val="150000"/>
              </a:lnSpc>
            </a:pPr>
            <a:r>
              <a:rPr lang="zh-CN" altLang="en-US" sz="4400" b="1" spc="360" dirty="0">
                <a:solidFill>
                  <a:srgbClr val="222831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rPr>
              <a:t>谢 谢 观 看</a:t>
            </a:r>
            <a:endParaRPr lang="zh-CN" altLang="en-US" sz="4400" b="1" spc="360" dirty="0">
              <a:solidFill>
                <a:srgbClr val="222831"/>
              </a:solidFill>
              <a:latin typeface="+mj-lt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1119051" y="62025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88F1D93C-C0F0-4CDC-8F00-9745CA274DD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17" name="内容占位符 17"/>
          <p:cNvSpPr>
            <a:spLocks noGrp="1"/>
          </p:cNvSpPr>
          <p:nvPr>
            <p:ph sz="quarter" idx="13" hasCustomPrompt="1"/>
          </p:nvPr>
        </p:nvSpPr>
        <p:spPr>
          <a:xfrm>
            <a:off x="7175862" y="4270900"/>
            <a:ext cx="3897086" cy="12162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4" hasCustomPrompt="1"/>
          </p:nvPr>
        </p:nvSpPr>
        <p:spPr>
          <a:xfrm>
            <a:off x="1119051" y="3462566"/>
            <a:ext cx="9953897" cy="4660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7880" y="583492"/>
            <a:ext cx="136046" cy="524538"/>
          </a:xfrm>
          <a:prstGeom prst="rect">
            <a:avLst/>
          </a:prstGeom>
          <a:solidFill>
            <a:srgbClr val="C26565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42104" y="1105653"/>
            <a:ext cx="10562017" cy="0"/>
          </a:xfrm>
          <a:prstGeom prst="line">
            <a:avLst/>
          </a:prstGeom>
          <a:ln>
            <a:solidFill>
              <a:srgbClr val="6E6D6D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23925" y="589812"/>
            <a:ext cx="5243422" cy="493108"/>
          </a:xfrm>
          <a:prstGeom prst="rect">
            <a:avLst/>
          </a:prstGeom>
        </p:spPr>
        <p:txBody>
          <a:bodyPr/>
          <a:lstStyle>
            <a:lvl1pPr algn="dist"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1119051" y="62025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83D6F8DC-6748-48F1-B872-6F091E01BA3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/>
          <p:nvPr userDrawn="1"/>
        </p:nvSpPr>
        <p:spPr>
          <a:xfrm>
            <a:off x="342900" y="318028"/>
            <a:ext cx="2849880" cy="622554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="ctr"/>
          <a:lstStyle/>
          <a:p>
            <a:pPr algn="ctr" defTabSz="1097280"/>
            <a:endParaRPr lang="en-US" sz="2160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450054" y="2911266"/>
            <a:ext cx="2604848" cy="517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zh-CN" altLang="en-US" dirty="0"/>
              <a:t>目 录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450054" y="3515265"/>
            <a:ext cx="2604848" cy="517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2" hasCustomPrompt="1"/>
          </p:nvPr>
        </p:nvSpPr>
        <p:spPr>
          <a:xfrm>
            <a:off x="4110140" y="1112359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4110140" y="2176658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内容占位符 13"/>
          <p:cNvSpPr>
            <a:spLocks noGrp="1"/>
          </p:cNvSpPr>
          <p:nvPr>
            <p:ph sz="quarter" idx="14" hasCustomPrompt="1"/>
          </p:nvPr>
        </p:nvSpPr>
        <p:spPr>
          <a:xfrm>
            <a:off x="4110139" y="3240957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内容占位符 13"/>
          <p:cNvSpPr>
            <a:spLocks noGrp="1"/>
          </p:cNvSpPr>
          <p:nvPr>
            <p:ph sz="quarter" idx="15" hasCustomPrompt="1"/>
          </p:nvPr>
        </p:nvSpPr>
        <p:spPr>
          <a:xfrm>
            <a:off x="4110137" y="4305256"/>
            <a:ext cx="405303" cy="416146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内容占位符 13"/>
          <p:cNvSpPr>
            <a:spLocks noGrp="1"/>
          </p:cNvSpPr>
          <p:nvPr>
            <p:ph sz="quarter" idx="16" hasCustomPrompt="1"/>
          </p:nvPr>
        </p:nvSpPr>
        <p:spPr>
          <a:xfrm>
            <a:off x="4110137" y="5361493"/>
            <a:ext cx="405303" cy="416146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内容占位符 4"/>
          <p:cNvSpPr>
            <a:spLocks noGrp="1"/>
          </p:cNvSpPr>
          <p:nvPr>
            <p:ph sz="quarter" idx="17" hasCustomPrompt="1"/>
          </p:nvPr>
        </p:nvSpPr>
        <p:spPr>
          <a:xfrm>
            <a:off x="4681980" y="1107831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内容占位符 4"/>
          <p:cNvSpPr>
            <a:spLocks noGrp="1"/>
          </p:cNvSpPr>
          <p:nvPr>
            <p:ph sz="quarter" idx="18" hasCustomPrompt="1"/>
          </p:nvPr>
        </p:nvSpPr>
        <p:spPr>
          <a:xfrm>
            <a:off x="4653699" y="2176658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内容占位符 4"/>
          <p:cNvSpPr>
            <a:spLocks noGrp="1"/>
          </p:cNvSpPr>
          <p:nvPr>
            <p:ph sz="quarter" idx="19" hasCustomPrompt="1"/>
          </p:nvPr>
        </p:nvSpPr>
        <p:spPr>
          <a:xfrm>
            <a:off x="4653699" y="3240957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内容占位符 4"/>
          <p:cNvSpPr>
            <a:spLocks noGrp="1"/>
          </p:cNvSpPr>
          <p:nvPr>
            <p:ph sz="quarter" idx="20" hasCustomPrompt="1"/>
          </p:nvPr>
        </p:nvSpPr>
        <p:spPr>
          <a:xfrm>
            <a:off x="4653699" y="4295209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内容占位符 4"/>
          <p:cNvSpPr>
            <a:spLocks noGrp="1"/>
          </p:cNvSpPr>
          <p:nvPr>
            <p:ph sz="quarter" idx="21" hasCustomPrompt="1"/>
          </p:nvPr>
        </p:nvSpPr>
        <p:spPr>
          <a:xfrm>
            <a:off x="4653698" y="5361493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985293" y="3169763"/>
            <a:ext cx="6221413" cy="5184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zh-CN" altLang="en-US" dirty="0"/>
              <a:t>小 节 名 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E360-F707-49C8-82C1-5EAC89A07A0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5420417" y="2051328"/>
            <a:ext cx="1351166" cy="1377672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小标题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7" idx="0"/>
          </p:cNvCxnSpPr>
          <p:nvPr userDrawn="1"/>
        </p:nvCxnSpPr>
        <p:spPr>
          <a:xfrm flipV="1">
            <a:off x="6096000" y="1254090"/>
            <a:ext cx="0" cy="797238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</p:cNvCxnSpPr>
          <p:nvPr userDrawn="1"/>
        </p:nvCxnSpPr>
        <p:spPr>
          <a:xfrm flipH="1">
            <a:off x="813754" y="2740164"/>
            <a:ext cx="4606663" cy="0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6"/>
          </p:cNvCxnSpPr>
          <p:nvPr userDrawn="1"/>
        </p:nvCxnSpPr>
        <p:spPr>
          <a:xfrm>
            <a:off x="6771583" y="2740164"/>
            <a:ext cx="4785679" cy="0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/>
          <p:cNvSpPr>
            <a:spLocks noGrp="1"/>
          </p:cNvSpPr>
          <p:nvPr>
            <p:ph sz="quarter" idx="14"/>
          </p:nvPr>
        </p:nvSpPr>
        <p:spPr>
          <a:xfrm>
            <a:off x="1033243" y="4298622"/>
            <a:ext cx="10524019" cy="17439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6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813754" y="1244687"/>
            <a:ext cx="488945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内容一</a:t>
            </a:r>
            <a:endParaRPr lang="zh-CN" altLang="en-US" dirty="0"/>
          </a:p>
        </p:txBody>
      </p:sp>
      <p:sp>
        <p:nvSpPr>
          <p:cNvPr id="17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6488785" y="1254415"/>
            <a:ext cx="5068462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内容二</a:t>
            </a:r>
            <a:endParaRPr lang="zh-CN" altLang="en-US" dirty="0"/>
          </a:p>
        </p:txBody>
      </p:sp>
      <p:sp>
        <p:nvSpPr>
          <p:cNvPr id="19" name="内容占位符 14"/>
          <p:cNvSpPr>
            <a:spLocks noGrp="1"/>
          </p:cNvSpPr>
          <p:nvPr>
            <p:ph sz="quarter" idx="17" hasCustomPrompt="1"/>
          </p:nvPr>
        </p:nvSpPr>
        <p:spPr>
          <a:xfrm>
            <a:off x="813753" y="2830559"/>
            <a:ext cx="488945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内容三</a:t>
            </a:r>
            <a:endParaRPr lang="zh-CN" altLang="en-US" dirty="0"/>
          </a:p>
        </p:txBody>
      </p:sp>
      <p:sp>
        <p:nvSpPr>
          <p:cNvPr id="20" name="内容占位符 14"/>
          <p:cNvSpPr>
            <a:spLocks noGrp="1"/>
          </p:cNvSpPr>
          <p:nvPr>
            <p:ph sz="quarter" idx="18" hasCustomPrompt="1"/>
          </p:nvPr>
        </p:nvSpPr>
        <p:spPr>
          <a:xfrm>
            <a:off x="6488783" y="2840949"/>
            <a:ext cx="506846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内容四</a:t>
            </a:r>
            <a:endParaRPr lang="zh-CN" altLang="en-US" dirty="0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30169"/>
            <a:ext cx="10856628" cy="21940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1"/>
          </p:nvPr>
        </p:nvSpPr>
        <p:spPr>
          <a:xfrm>
            <a:off x="813754" y="3697672"/>
            <a:ext cx="10856628" cy="231899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26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210"/>
            <a:ext cx="5211451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6234262" y="1329210"/>
            <a:ext cx="5376893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952"/>
            <a:ext cx="3573162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4553146" y="1329210"/>
            <a:ext cx="7145517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152400" y="153443"/>
            <a:ext cx="11887200" cy="6551114"/>
            <a:chOff x="152400" y="153443"/>
            <a:chExt cx="11887200" cy="6551114"/>
          </a:xfrm>
        </p:grpSpPr>
        <p:sp>
          <p:nvSpPr>
            <p:cNvPr id="8" name="矩形 7"/>
            <p:cNvSpPr/>
            <p:nvPr userDrawn="1"/>
          </p:nvSpPr>
          <p:spPr>
            <a:xfrm>
              <a:off x="152400" y="153443"/>
              <a:ext cx="11887200" cy="6551114"/>
            </a:xfrm>
            <a:prstGeom prst="rect">
              <a:avLst/>
            </a:prstGeom>
            <a:solidFill>
              <a:srgbClr val="E4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90186" y="269831"/>
              <a:ext cx="11611628" cy="6318338"/>
            </a:xfrm>
            <a:prstGeom prst="rect">
              <a:avLst/>
            </a:prstGeom>
            <a:noFill/>
            <a:ln w="6350">
              <a:solidFill>
                <a:srgbClr val="797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152400" y="153443"/>
            <a:ext cx="11887200" cy="6551114"/>
            <a:chOff x="152400" y="153443"/>
            <a:chExt cx="11887200" cy="6551114"/>
          </a:xfrm>
        </p:grpSpPr>
        <p:sp>
          <p:nvSpPr>
            <p:cNvPr id="14" name="矩形 13"/>
            <p:cNvSpPr/>
            <p:nvPr userDrawn="1"/>
          </p:nvSpPr>
          <p:spPr>
            <a:xfrm>
              <a:off x="152400" y="153443"/>
              <a:ext cx="11887200" cy="6551114"/>
            </a:xfrm>
            <a:prstGeom prst="rect">
              <a:avLst/>
            </a:prstGeom>
            <a:solidFill>
              <a:srgbClr val="E4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290186" y="269831"/>
              <a:ext cx="11611628" cy="6318338"/>
            </a:xfrm>
            <a:prstGeom prst="rect">
              <a:avLst/>
            </a:prstGeom>
            <a:noFill/>
            <a:ln w="6350">
              <a:solidFill>
                <a:srgbClr val="797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06734" y="583492"/>
            <a:ext cx="136046" cy="524538"/>
          </a:xfrm>
          <a:prstGeom prst="rect">
            <a:avLst/>
          </a:prstGeom>
          <a:solidFill>
            <a:srgbClr val="C26565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6734" y="1108030"/>
            <a:ext cx="10987168" cy="0"/>
          </a:xfrm>
          <a:prstGeom prst="line">
            <a:avLst/>
          </a:prstGeom>
          <a:ln>
            <a:solidFill>
              <a:srgbClr val="6E6D6D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3"/>
          <p:cNvSpPr>
            <a:spLocks noGrp="1"/>
          </p:cNvSpPr>
          <p:nvPr>
            <p:ph type="dt" sz="half" idx="2"/>
          </p:nvPr>
        </p:nvSpPr>
        <p:spPr>
          <a:xfrm>
            <a:off x="309514" y="6219840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813754" y="602345"/>
            <a:ext cx="10515600" cy="524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创新实践一周总结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52525"/>
                </a:solidFill>
              </a:rPr>
              <a:t>汇报人：殷凯捷</a:t>
            </a:r>
            <a:endParaRPr lang="zh-CN" altLang="en-US" dirty="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 谢 观 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308702" y="6193259"/>
            <a:ext cx="566679" cy="365125"/>
          </a:xfrm>
          <a:prstGeom prst="rect">
            <a:avLst/>
          </a:prstGeo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52525"/>
                </a:solidFill>
              </a:rPr>
              <a:t>姓名：殷凯捷</a:t>
            </a:r>
            <a:endParaRPr lang="zh-CN" altLang="en-US" dirty="0">
              <a:solidFill>
                <a:srgbClr val="252525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本次汇报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en-US" altLang="zh-CN" dirty="0"/>
              <a:t> Contents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solidFill>
            <a:srgbClr val="D1D1D1"/>
          </a:solidFill>
        </p:spPr>
        <p:txBody>
          <a:bodyPr>
            <a:normAutofit fontScale="85000" lnSpcReduction="20000"/>
          </a:bodyPr>
          <a:lstStyle/>
          <a:p>
            <a:r>
              <a:rPr lang="en-US" altLang="zh-CN" sz="2800" dirty="0"/>
              <a:t> 1</a:t>
            </a:r>
            <a:endParaRPr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7"/>
          </p:nvPr>
        </p:nvSpPr>
        <p:spPr>
          <a:xfrm>
            <a:off x="4681855" y="1108075"/>
            <a:ext cx="6229350" cy="471170"/>
          </a:xfrm>
        </p:spPr>
        <p:txBody>
          <a:bodyPr/>
          <a:lstStyle/>
          <a:p>
            <a:r>
              <a:rPr lang="zh-CN" altLang="en-US" dirty="0"/>
              <a:t>实验八：请求中断和定时器中断简介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实验结果及其分析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理论学习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20"/>
          </p:nvPr>
        </p:nvSpPr>
        <p:spPr>
          <a:xfrm>
            <a:off x="4653915" y="4295140"/>
            <a:ext cx="4529455" cy="471170"/>
          </a:xfrm>
        </p:spPr>
        <p:txBody>
          <a:bodyPr/>
          <a:lstStyle/>
          <a:p>
            <a:r>
              <a:rPr lang="zh-CN" altLang="en-US" dirty="0"/>
              <a:t>思考和计划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本章内容：探究</a:t>
            </a:r>
            <a:r>
              <a:rPr lang="en-US" altLang="zh-CN" dirty="0"/>
              <a:t>8259A PIC</a:t>
            </a:r>
            <a:r>
              <a:rPr lang="zh-CN" altLang="en-US" dirty="0"/>
              <a:t>的初始化和实现定时器的中断处理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请求中断和定时器中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1322070"/>
            <a:ext cx="10799445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208335" y="3648173"/>
            <a:ext cx="5234097" cy="2318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结果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6260" y="912495"/>
            <a:ext cx="10058400" cy="5655310"/>
          </a:xfrm>
          <a:prstGeom prst="rect">
            <a:avLst/>
          </a:prstGeom>
        </p:spPr>
      </p:pic>
      <p:pic>
        <p:nvPicPr>
          <p:cNvPr id="9" name="图片 8" descr="入口函数1"/>
          <p:cNvPicPr>
            <a:picLocks noChangeAspect="1"/>
          </p:cNvPicPr>
          <p:nvPr/>
        </p:nvPicPr>
        <p:blipFill>
          <a:blip r:embed="rId2"/>
          <a:srcRect l="10827" t="65733" r="58685" b="24576"/>
          <a:stretch>
            <a:fillRect/>
          </a:stretch>
        </p:blipFill>
        <p:spPr>
          <a:xfrm>
            <a:off x="340995" y="1127125"/>
            <a:ext cx="1825625" cy="362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屏幕截图 2021-12-12 212141"/>
          <p:cNvPicPr>
            <a:picLocks noChangeAspect="1"/>
          </p:cNvPicPr>
          <p:nvPr/>
        </p:nvPicPr>
        <p:blipFill>
          <a:blip r:embed="rId1"/>
          <a:srcRect l="15924" t="67018" r="57861" b="26249"/>
          <a:stretch>
            <a:fillRect/>
          </a:stretch>
        </p:blipFill>
        <p:spPr>
          <a:xfrm>
            <a:off x="325755" y="1127125"/>
            <a:ext cx="1850390" cy="337820"/>
          </a:xfrm>
          <a:prstGeom prst="rect">
            <a:avLst/>
          </a:prstGeom>
        </p:spPr>
      </p:pic>
      <p:pic>
        <p:nvPicPr>
          <p:cNvPr id="3" name="图片 2" descr="结果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02425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430645" y="1127125"/>
            <a:ext cx="5447030" cy="8045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init_timer(int x)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：其参数</a:t>
            </a:r>
            <a:r>
              <a:rPr lang="en-US" altLang="zh-CN" dirty="0">
                <a:latin typeface="+mn-ea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是所需的时钟中断的频率。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宋体" panose="02010600030101010101" pitchFamily="2" charset="-122"/>
              </a:rPr>
              <a:t>		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该函数定义并实现于</a:t>
            </a:r>
            <a:r>
              <a:rPr lang="en-US" altLang="zh-CN" dirty="0">
                <a:latin typeface="+mn-ea"/>
                <a:ea typeface="宋体" panose="02010600030101010101" pitchFamily="2" charset="-122"/>
              </a:rPr>
              <a:t>timer.c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中。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宋体" panose="02010600030101010101" pitchFamily="2" charset="-122"/>
              </a:rPr>
              <a:t>asm volatile(“sti”)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：开启中断。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实验结果分析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入口函数1"/>
          <p:cNvPicPr>
            <a:picLocks noChangeAspect="1"/>
          </p:cNvPicPr>
          <p:nvPr/>
        </p:nvPicPr>
        <p:blipFill>
          <a:blip r:embed="rId1"/>
          <a:srcRect b="8770"/>
          <a:stretch>
            <a:fillRect/>
          </a:stretch>
        </p:blipFill>
        <p:spPr>
          <a:xfrm>
            <a:off x="349250" y="1127125"/>
            <a:ext cx="6015355" cy="34283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755" y="3592195"/>
            <a:ext cx="1727200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38835" y="4022725"/>
            <a:ext cx="2011045" cy="2235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timer.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2131060"/>
            <a:ext cx="7718425" cy="440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82930" y="1127125"/>
            <a:ext cx="2828290" cy="4749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init_timer(int x)</a:t>
            </a:r>
            <a:r>
              <a:rPr lang="zh-CN" altLang="en-US" dirty="0">
                <a:latin typeface="+mn-ea"/>
              </a:rPr>
              <a:t>函数解读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实验结果分析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屏幕截图 2021-12-12 215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1144905"/>
            <a:ext cx="5197475" cy="54330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771265" y="3940810"/>
            <a:ext cx="2899410" cy="2889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68020" y="1127125"/>
            <a:ext cx="5527040" cy="42443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已知：一片</a:t>
            </a:r>
            <a:r>
              <a:rPr lang="en-US" altLang="zh-CN" dirty="0"/>
              <a:t>8259A PIC</a:t>
            </a:r>
            <a:r>
              <a:rPr lang="zh-CN" altLang="en-US" dirty="0"/>
              <a:t>可以管理</a:t>
            </a:r>
            <a:r>
              <a:rPr lang="en-US" altLang="zh-CN" dirty="0"/>
              <a:t>8</a:t>
            </a:r>
            <a:r>
              <a:rPr lang="zh-CN" altLang="en-US" dirty="0"/>
              <a:t>个中断源。显然</a:t>
            </a:r>
            <a:r>
              <a:rPr lang="zh-CN" altLang="en-US" b="1" dirty="0"/>
              <a:t>不够用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解决方案：使用</a:t>
            </a:r>
            <a:r>
              <a:rPr lang="en-US" altLang="zh-CN" dirty="0"/>
              <a:t>8259A PIC </a:t>
            </a:r>
            <a:r>
              <a:rPr lang="zh-CN" altLang="en-US" dirty="0"/>
              <a:t>的</a:t>
            </a:r>
            <a:r>
              <a:rPr lang="zh-CN" altLang="en-US" b="1" dirty="0"/>
              <a:t>级联</a:t>
            </a:r>
            <a:r>
              <a:rPr lang="zh-CN" altLang="en-US" dirty="0"/>
              <a:t>功能。使用两片级联（主片、从片）的方式管理硬件中断。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其中主片的INT端连接到CPU的INTR引脚，从片的INT连接到主片的IR2引脚。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IRQ;;;;;;:''</a:t>
            </a:r>
            <a:r>
              <a:rPr lang="zh-CN" altLang="en-US" dirty="0">
                <a:ea typeface="宋体" panose="02010600030101010101" pitchFamily="2" charset="-122"/>
              </a:rPr>
              <a:t>：中断请求信号。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关于</a:t>
            </a:r>
            <a:r>
              <a:rPr lang="en-US" altLang="zh-CN" dirty="0">
                <a:ea typeface="宋体" panose="02010600030101010101" pitchFamily="2" charset="-122"/>
              </a:rPr>
              <a:t>IRQ</a:t>
            </a:r>
            <a:r>
              <a:rPr lang="zh-CN" altLang="en-US" dirty="0">
                <a:ea typeface="宋体" panose="02010600030101010101" pitchFamily="2" charset="-122"/>
              </a:rPr>
              <a:t>对应的中断号：已知0~31号中断是CPU使用和保留的，用户可以使用的中断从32号开始。故</a:t>
            </a:r>
            <a:r>
              <a:rPr lang="zh-CN" altLang="en-US" b="1" dirty="0">
                <a:ea typeface="宋体" panose="02010600030101010101" pitchFamily="2" charset="-122"/>
              </a:rPr>
              <a:t>IRQ0对应的中断号就是32号</a:t>
            </a:r>
            <a:r>
              <a:rPr lang="zh-CN" altLang="en-US" dirty="0">
                <a:ea typeface="宋体" panose="02010600030101010101" pitchFamily="2" charset="-122"/>
              </a:rPr>
              <a:t>，IRQ1就是33号，以此类推。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理论学习：</a:t>
            </a:r>
            <a:r>
              <a:rPr lang="en-US" altLang="zh-CN" dirty="0"/>
              <a:t>IBM PC/AT 8259A PIC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屏幕截图 2021-12-12 143348"/>
          <p:cNvPicPr>
            <a:picLocks noChangeAspect="1"/>
          </p:cNvPicPr>
          <p:nvPr/>
        </p:nvPicPr>
        <p:blipFill>
          <a:blip r:embed="rId1"/>
          <a:srcRect b="10590"/>
          <a:stretch>
            <a:fillRect/>
          </a:stretch>
        </p:blipFill>
        <p:spPr>
          <a:xfrm>
            <a:off x="6195060" y="1119505"/>
            <a:ext cx="5572125" cy="4782185"/>
          </a:xfrm>
          <a:prstGeom prst="rect">
            <a:avLst/>
          </a:prstGeom>
        </p:spPr>
      </p:pic>
      <p:pic>
        <p:nvPicPr>
          <p:cNvPr id="7" name="图片 6" descr="屏幕截图 2021-12-12 2213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1119505"/>
            <a:ext cx="5551805" cy="481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68020" y="1127125"/>
            <a:ext cx="10932795" cy="424434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一系列实验基于《微机原理和接口技术》向后展开，自己缺少这方面的知识储备，在学习过程中因此遇到一些困难。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继续推进实验的同时，想制作一个基于私有云的个人博客网站，并将自己这学期在这些方面的学习经历进行回顾和总结，记录在博客上以备不时之需。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近期计划：好好备考期末考试。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思考和计划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eb2c5420-02c8-41af-babe-c9299529afe2"/>
</p:tagLst>
</file>

<file path=ppt/theme/theme1.xml><?xml version="1.0" encoding="utf-8"?>
<a:theme xmlns:a="http://schemas.openxmlformats.org/drawingml/2006/main" name="1_自定义设计方案">
  <a:themeElements>
    <a:clrScheme name="学术">
      <a:dk1>
        <a:srgbClr val="222831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EB Garamond"/>
        <a:ea typeface="Noto Serif SC"/>
        <a:cs typeface=""/>
      </a:majorFont>
      <a:minorFont>
        <a:latin typeface="EB Garamond"/>
        <a:ea typeface="Noto Serif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EB Garamond"/>
        <a:ea typeface="Noto Serif SC"/>
        <a:cs typeface=""/>
      </a:majorFont>
      <a:minorFont>
        <a:latin typeface="EB Garamond"/>
        <a:ea typeface="Noto Serif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WPS 演示</Application>
  <PresentationFormat>宽屏</PresentationFormat>
  <Paragraphs>81</Paragraphs>
  <Slides>10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幼圆</vt:lpstr>
      <vt:lpstr>微软雅黑</vt:lpstr>
      <vt:lpstr>Segoe UI</vt:lpstr>
      <vt:lpstr>Noto Serif SC</vt:lpstr>
      <vt:lpstr>Segoe Print</vt:lpstr>
      <vt:lpstr>EB Garamond</vt:lpstr>
      <vt:lpstr>Arial Unicode MS</vt:lpstr>
      <vt:lpstr>等线</vt:lpstr>
      <vt:lpstr>1_自定义设计方案</vt:lpstr>
      <vt:lpstr>自定义设计方案</vt:lpstr>
      <vt:lpstr>创新实践一周总结</vt:lpstr>
      <vt:lpstr>PowerPoint 演示文稿</vt:lpstr>
      <vt:lpstr>本章内容：探究8259A PIC的初始化和实现定时器的中断处理</vt:lpstr>
      <vt:lpstr>实验结果</vt:lpstr>
      <vt:lpstr>实验结果</vt:lpstr>
      <vt:lpstr>实验结果分析</vt:lpstr>
      <vt:lpstr>实验结果分析</vt:lpstr>
      <vt:lpstr>理论学习：IBM PC/AT 8259A PIC架构</vt:lpstr>
      <vt:lpstr>思考和计划</vt:lpstr>
      <vt:lpstr>谢 谢 观 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44445553</cp:lastModifiedBy>
  <cp:revision>135</cp:revision>
  <dcterms:created xsi:type="dcterms:W3CDTF">2020-09-17T01:54:00Z</dcterms:created>
  <dcterms:modified xsi:type="dcterms:W3CDTF">2023-07-12T14:57:29Z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B2CC9D615F854DBB9A469459758549B6_13</vt:lpwstr>
  </property>
  <property fmtid="{D5CDD505-2E9C-101B-9397-08002B2CF9AE}" pid="3" name="KSOProductBuildVer">
    <vt:lpwstr>2052-11.1.0.14309</vt:lpwstr>
  </property>
</Properties>
</file>